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354" r:id="rId4"/>
    <p:sldId id="375" r:id="rId5"/>
    <p:sldId id="385" r:id="rId6"/>
    <p:sldId id="386" r:id="rId7"/>
    <p:sldId id="387" r:id="rId8"/>
    <p:sldId id="390" r:id="rId9"/>
    <p:sldId id="391" r:id="rId10"/>
    <p:sldId id="392" r:id="rId11"/>
    <p:sldId id="388" r:id="rId12"/>
    <p:sldId id="389" r:id="rId13"/>
    <p:sldId id="377" r:id="rId14"/>
    <p:sldId id="381" r:id="rId15"/>
    <p:sldId id="382" r:id="rId16"/>
    <p:sldId id="384" r:id="rId17"/>
    <p:sldId id="383" r:id="rId18"/>
    <p:sldId id="379" r:id="rId19"/>
    <p:sldId id="378" r:id="rId20"/>
    <p:sldId id="380" r:id="rId21"/>
    <p:sldId id="393" r:id="rId22"/>
    <p:sldId id="261" r:id="rId23"/>
  </p:sldIdLst>
  <p:sldSz cx="12192000" cy="6858000"/>
  <p:notesSz cx="6850063" cy="9982200"/>
  <p:embeddedFontLst>
    <p:embeddedFont>
      <p:font typeface="AppleSDGothicNeoB00" panose="02000503000000000000" pitchFamily="2" charset="-127"/>
      <p:regular r:id="rId25"/>
    </p:embeddedFont>
    <p:embeddedFont>
      <p:font typeface="AppleSDGothicNeoM00" panose="02000503000000000000" pitchFamily="2" charset="-127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HY견고딕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83353" autoAdjust="0"/>
  </p:normalViewPr>
  <p:slideViewPr>
    <p:cSldViewPr snapToGrid="0">
      <p:cViewPr varScale="1">
        <p:scale>
          <a:sx n="70" d="100"/>
          <a:sy n="70" d="100"/>
        </p:scale>
        <p:origin x="72" y="10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97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0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0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1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0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59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50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54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33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13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76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3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0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9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00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4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1770743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en-US" altLang="ko-KR" sz="7200" b="1" dirty="0"/>
              <a:t>R </a:t>
            </a:r>
            <a:r>
              <a:rPr lang="ko-KR" altLang="en-US" sz="7200" b="1" dirty="0"/>
              <a:t>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리스트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키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–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값 쌍 저장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21419" y="1146492"/>
            <a:ext cx="5762741" cy="1651299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list_data</a:t>
            </a:r>
            <a:r>
              <a:rPr lang="en-US" altLang="ko-KR" sz="16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name</a:t>
            </a:r>
            <a:endParaRPr lang="en-US" altLang="ko-KR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list_data</a:t>
            </a:r>
            <a:r>
              <a:rPr lang="en-US" altLang="ko-KR" sz="1600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tel</a:t>
            </a:r>
            <a:endParaRPr lang="en-US" altLang="ko-KR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list_data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3BC0AF1-F8B1-46D9-88B2-51BABDC6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2969423"/>
            <a:ext cx="3908375" cy="25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4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데이터 프레임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53922" y="1132724"/>
            <a:ext cx="6579641" cy="2296276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dirty="0">
              <a:solidFill>
                <a:srgbClr val="D6DEEB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data.frame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4EBF00-34BD-457A-BD6B-9075E260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22" y="3586864"/>
            <a:ext cx="4207988" cy="25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5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626377" y="593307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데이터 프레임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열 접근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1090401" y="1364736"/>
            <a:ext cx="4067280" cy="1296577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 err="1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no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3" name="그림 2" descr="텍스트, 표지판, 점수판이(가) 표시된 사진&#10;&#10;자동 생성된 설명">
            <a:extLst>
              <a:ext uri="{FF2B5EF4-FFF2-40B4-BE49-F238E27FC236}">
                <a16:creationId xmlns:a16="http://schemas.microsoft.com/office/drawing/2014/main" id="{A5E31740-29F6-448D-B528-EC2E69C1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00" y="2819177"/>
            <a:ext cx="4130823" cy="2407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1CADEF-07BE-4C07-AB1E-E4E57D51DBFF}"/>
              </a:ext>
            </a:extLst>
          </p:cNvPr>
          <p:cNvSpPr txBox="1"/>
          <p:nvPr/>
        </p:nvSpPr>
        <p:spPr>
          <a:xfrm>
            <a:off x="5932184" y="593307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데이터 프레임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행 접근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AC095-E513-4C5A-A7ED-8A5EC48AE8BD}"/>
              </a:ext>
            </a:extLst>
          </p:cNvPr>
          <p:cNvSpPr txBox="1"/>
          <p:nvPr/>
        </p:nvSpPr>
        <p:spPr>
          <a:xfrm>
            <a:off x="6396208" y="1364736"/>
            <a:ext cx="4067280" cy="1296577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]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]</a:t>
            </a:r>
          </a:p>
        </p:txBody>
      </p:sp>
      <p:pic>
        <p:nvPicPr>
          <p:cNvPr id="12" name="그림 11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CCC1B705-FC92-4D53-AD03-AD898022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208" y="2819177"/>
            <a:ext cx="2416874" cy="20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이론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C08F37-3A6C-4BD6-94EB-598703759C66}"/>
              </a:ext>
            </a:extLst>
          </p:cNvPr>
          <p:cNvGrpSpPr/>
          <p:nvPr/>
        </p:nvGrpSpPr>
        <p:grpSpPr>
          <a:xfrm>
            <a:off x="832755" y="1142548"/>
            <a:ext cx="9985370" cy="2088671"/>
            <a:chOff x="696277" y="815002"/>
            <a:chExt cx="9985370" cy="20886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42964-38C2-4DA9-954A-8F49825690CA}"/>
                </a:ext>
              </a:extLst>
            </p:cNvPr>
            <p:cNvSpPr txBox="1"/>
            <p:nvPr/>
          </p:nvSpPr>
          <p:spPr>
            <a:xfrm>
              <a:off x="696277" y="815002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기술통계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E8F8C-8A8F-4D01-A960-1729CB664A9F}"/>
                </a:ext>
              </a:extLst>
            </p:cNvPr>
            <p:cNvSpPr txBox="1"/>
            <p:nvPr/>
          </p:nvSpPr>
          <p:spPr>
            <a:xfrm>
              <a:off x="952964" y="1183971"/>
              <a:ext cx="9728683" cy="171970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측정이나 실험을 통해 수집한 데이터의 정리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그래프로 요약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표현하는 등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데이터의 특성을 규명하는 통계적 방법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latin typeface="+mn-ea"/>
                </a:rPr>
                <a:t>ex) </a:t>
              </a:r>
              <a:r>
                <a:rPr lang="ko-KR" altLang="en-US" spc="-150" dirty="0">
                  <a:latin typeface="+mn-ea"/>
                </a:rPr>
                <a:t>평균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중앙값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 err="1">
                  <a:latin typeface="+mn-ea"/>
                </a:rPr>
                <a:t>최빈값</a:t>
              </a:r>
              <a:r>
                <a:rPr lang="ko-KR" altLang="en-US" spc="-150" dirty="0">
                  <a:latin typeface="+mn-ea"/>
                </a:rPr>
                <a:t> 등등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latin typeface="+mn-ea"/>
                </a:rPr>
                <a:t>ex) </a:t>
              </a:r>
              <a:r>
                <a:rPr lang="ko-KR" altLang="en-US" spc="-150" dirty="0">
                  <a:latin typeface="+mn-ea"/>
                </a:rPr>
                <a:t>막대 그래프</a:t>
              </a:r>
              <a:r>
                <a:rPr lang="en-US" altLang="ko-KR" spc="-150" dirty="0">
                  <a:latin typeface="+mn-ea"/>
                </a:rPr>
                <a:t>, </a:t>
              </a:r>
              <a:r>
                <a:rPr lang="ko-KR" altLang="en-US" spc="-150" dirty="0">
                  <a:latin typeface="+mn-ea"/>
                </a:rPr>
                <a:t>파이 그래프 등등</a:t>
              </a:r>
              <a:endParaRPr lang="en-US" altLang="ko-KR" spc="-150" dirty="0"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F08C66-9213-4F48-9255-B662448C4328}"/>
              </a:ext>
            </a:extLst>
          </p:cNvPr>
          <p:cNvGrpSpPr/>
          <p:nvPr/>
        </p:nvGrpSpPr>
        <p:grpSpPr>
          <a:xfrm>
            <a:off x="832755" y="3756546"/>
            <a:ext cx="9985370" cy="1290079"/>
            <a:chOff x="696277" y="4102529"/>
            <a:chExt cx="9985370" cy="12900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2ABFC7-A8E4-439A-AF2C-C34C23919F10}"/>
                </a:ext>
              </a:extLst>
            </p:cNvPr>
            <p:cNvSpPr txBox="1"/>
            <p:nvPr/>
          </p:nvSpPr>
          <p:spPr>
            <a:xfrm>
              <a:off x="696277" y="4102529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추론통계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121A2-3D9D-4185-B80F-027029F0F8E7}"/>
                </a:ext>
              </a:extLst>
            </p:cNvPr>
            <p:cNvSpPr txBox="1"/>
            <p:nvPr/>
          </p:nvSpPr>
          <p:spPr>
            <a:xfrm>
              <a:off x="952964" y="4503903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소수의 대상을 가지고 연구하는 것이 경제적이고 효율적일 때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모집단에서 추출 한 표본 데이터를 가지고 그 모집단의 특성 및 가능성 등을 추론해내는 통계적인 방법</a:t>
              </a:r>
              <a:endParaRPr lang="en-US" altLang="ko-KR" spc="-1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92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이론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C08F37-3A6C-4BD6-94EB-598703759C66}"/>
              </a:ext>
            </a:extLst>
          </p:cNvPr>
          <p:cNvGrpSpPr/>
          <p:nvPr/>
        </p:nvGrpSpPr>
        <p:grpSpPr>
          <a:xfrm>
            <a:off x="947450" y="1680258"/>
            <a:ext cx="9985370" cy="1294166"/>
            <a:chOff x="696277" y="815002"/>
            <a:chExt cx="9985370" cy="1294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42964-38C2-4DA9-954A-8F49825690CA}"/>
                </a:ext>
              </a:extLst>
            </p:cNvPr>
            <p:cNvSpPr txBox="1"/>
            <p:nvPr/>
          </p:nvSpPr>
          <p:spPr>
            <a:xfrm>
              <a:off x="696277" y="815002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</a:t>
              </a:r>
              <a:r>
                <a:rPr lang="ko-KR" altLang="en-US" sz="2400" spc="-300" dirty="0" err="1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귀무가설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E8F8C-8A8F-4D01-A960-1729CB664A9F}"/>
                </a:ext>
              </a:extLst>
            </p:cNvPr>
            <p:cNvSpPr txBox="1"/>
            <p:nvPr/>
          </p:nvSpPr>
          <p:spPr>
            <a:xfrm>
              <a:off x="952964" y="1220463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차이가 없거나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 err="1">
                  <a:latin typeface="+mn-ea"/>
                </a:rPr>
                <a:t>의미있는</a:t>
              </a:r>
              <a:r>
                <a:rPr lang="ko-KR" altLang="en-US" spc="-150" dirty="0">
                  <a:latin typeface="+mn-ea"/>
                </a:rPr>
                <a:t> 차이가 없는 경우의 가설</a:t>
              </a:r>
              <a:endParaRPr lang="en-US" altLang="ko-KR" spc="-150" dirty="0"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F08C66-9213-4F48-9255-B662448C4328}"/>
              </a:ext>
            </a:extLst>
          </p:cNvPr>
          <p:cNvGrpSpPr/>
          <p:nvPr/>
        </p:nvGrpSpPr>
        <p:grpSpPr>
          <a:xfrm>
            <a:off x="947450" y="3379885"/>
            <a:ext cx="9985370" cy="1290079"/>
            <a:chOff x="696277" y="4102529"/>
            <a:chExt cx="9985370" cy="12900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2ABFC7-A8E4-439A-AF2C-C34C23919F10}"/>
                </a:ext>
              </a:extLst>
            </p:cNvPr>
            <p:cNvSpPr txBox="1"/>
            <p:nvPr/>
          </p:nvSpPr>
          <p:spPr>
            <a:xfrm>
              <a:off x="696277" y="4102529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대립가설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121A2-3D9D-4185-B80F-027029F0F8E7}"/>
                </a:ext>
              </a:extLst>
            </p:cNvPr>
            <p:cNvSpPr txBox="1"/>
            <p:nvPr/>
          </p:nvSpPr>
          <p:spPr>
            <a:xfrm>
              <a:off x="952964" y="4503903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연구자가 연구를 통해 입증되기를 기대하는 가설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예상이나 주장하는 내용</a:t>
              </a:r>
              <a:endParaRPr lang="en-US" altLang="ko-KR" spc="-1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05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이론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C08F37-3A6C-4BD6-94EB-598703759C66}"/>
              </a:ext>
            </a:extLst>
          </p:cNvPr>
          <p:cNvGrpSpPr/>
          <p:nvPr/>
        </p:nvGrpSpPr>
        <p:grpSpPr>
          <a:xfrm>
            <a:off x="680736" y="722298"/>
            <a:ext cx="10012891" cy="1661265"/>
            <a:chOff x="696277" y="815002"/>
            <a:chExt cx="10012891" cy="1661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42964-38C2-4DA9-954A-8F49825690CA}"/>
                </a:ext>
              </a:extLst>
            </p:cNvPr>
            <p:cNvSpPr txBox="1"/>
            <p:nvPr/>
          </p:nvSpPr>
          <p:spPr>
            <a:xfrm>
              <a:off x="696277" y="815002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유의수준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E8F8C-8A8F-4D01-A960-1729CB664A9F}"/>
                </a:ext>
              </a:extLst>
            </p:cNvPr>
            <p:cNvSpPr txBox="1"/>
            <p:nvPr/>
          </p:nvSpPr>
          <p:spPr>
            <a:xfrm>
              <a:off x="980485" y="1172064"/>
              <a:ext cx="9728683" cy="130420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latin typeface="+mn-ea"/>
                </a:rPr>
                <a:t>significance level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가설 검정에서 가설 채택 여부를 결정하는 기준 값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일반적으로 </a:t>
              </a:r>
              <a:r>
                <a:rPr lang="en-US" altLang="ko-KR" spc="-150" dirty="0">
                  <a:latin typeface="+mn-ea"/>
                </a:rPr>
                <a:t>95%</a:t>
              </a:r>
              <a:r>
                <a:rPr lang="ko-KR" altLang="en-US" spc="-150" dirty="0">
                  <a:latin typeface="+mn-ea"/>
                </a:rPr>
                <a:t>의 신뢰도를 기준으로 한다면 </a:t>
              </a:r>
              <a:r>
                <a:rPr lang="en-US" altLang="ko-KR" spc="-150" dirty="0">
                  <a:latin typeface="+mn-ea"/>
                </a:rPr>
                <a:t>(1 – 0.95) </a:t>
              </a:r>
              <a:r>
                <a:rPr lang="ko-KR" altLang="en-US" spc="-150" dirty="0">
                  <a:latin typeface="+mn-ea"/>
                </a:rPr>
                <a:t>를 해서 </a:t>
              </a:r>
              <a:r>
                <a:rPr lang="en-US" altLang="ko-KR" spc="-150" dirty="0">
                  <a:latin typeface="+mn-ea"/>
                </a:rPr>
                <a:t>0.05 </a:t>
              </a:r>
              <a:r>
                <a:rPr lang="ko-KR" altLang="en-US" spc="-150" dirty="0">
                  <a:latin typeface="+mn-ea"/>
                </a:rPr>
                <a:t>값이 유의수준으로 책정된다</a:t>
              </a:r>
              <a:r>
                <a:rPr lang="en-US" altLang="ko-KR" spc="-150" dirty="0">
                  <a:latin typeface="+mn-ea"/>
                </a:rPr>
                <a:t>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F08C66-9213-4F48-9255-B662448C4328}"/>
              </a:ext>
            </a:extLst>
          </p:cNvPr>
          <p:cNvGrpSpPr/>
          <p:nvPr/>
        </p:nvGrpSpPr>
        <p:grpSpPr>
          <a:xfrm>
            <a:off x="680736" y="2723775"/>
            <a:ext cx="9985370" cy="1290079"/>
            <a:chOff x="696277" y="4102529"/>
            <a:chExt cx="9985370" cy="12900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2ABFC7-A8E4-439A-AF2C-C34C23919F10}"/>
                </a:ext>
              </a:extLst>
            </p:cNvPr>
            <p:cNvSpPr txBox="1"/>
            <p:nvPr/>
          </p:nvSpPr>
          <p:spPr>
            <a:xfrm>
              <a:off x="696277" y="4102529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유의확률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121A2-3D9D-4185-B80F-027029F0F8E7}"/>
                </a:ext>
              </a:extLst>
            </p:cNvPr>
            <p:cNvSpPr txBox="1"/>
            <p:nvPr/>
          </p:nvSpPr>
          <p:spPr>
            <a:xfrm>
              <a:off x="952964" y="4503903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pc="-150" dirty="0">
                  <a:latin typeface="+mn-ea"/>
                </a:rPr>
                <a:t>p –value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집단 간의 차이가 우연히 일어났을 확률</a:t>
              </a:r>
              <a:endParaRPr lang="en-US" altLang="ko-KR" spc="-150" dirty="0"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3B04FCE-3C6D-460A-AC2A-F65CB34CD29D}"/>
              </a:ext>
            </a:extLst>
          </p:cNvPr>
          <p:cNvSpPr txBox="1"/>
          <p:nvPr/>
        </p:nvSpPr>
        <p:spPr>
          <a:xfrm>
            <a:off x="1545556" y="4474436"/>
            <a:ext cx="9516560" cy="1526019"/>
          </a:xfrm>
          <a:prstGeom prst="rect">
            <a:avLst/>
          </a:prstGeom>
          <a:solidFill>
            <a:schemeClr val="accent4"/>
          </a:solidFill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300" dirty="0">
                <a:latin typeface="+mn-ea"/>
              </a:rPr>
              <a:t>유의확률 </a:t>
            </a:r>
            <a:r>
              <a:rPr lang="en-US" altLang="ko-KR" sz="2800" spc="-300" dirty="0">
                <a:latin typeface="+mn-ea"/>
              </a:rPr>
              <a:t>(p-value ) &gt;= </a:t>
            </a:r>
            <a:r>
              <a:rPr lang="ko-KR" altLang="en-US" sz="2800" spc="-300" dirty="0">
                <a:latin typeface="+mn-ea"/>
              </a:rPr>
              <a:t>유의수준 ▶ </a:t>
            </a:r>
            <a:r>
              <a:rPr lang="ko-KR" altLang="en-US" sz="2800" spc="-300" dirty="0" err="1">
                <a:latin typeface="+mn-ea"/>
              </a:rPr>
              <a:t>귀무가설</a:t>
            </a:r>
            <a:r>
              <a:rPr lang="ko-KR" altLang="en-US" sz="2800" spc="-300" dirty="0">
                <a:latin typeface="+mn-ea"/>
              </a:rPr>
              <a:t> 채택</a:t>
            </a:r>
            <a:r>
              <a:rPr lang="en-US" altLang="ko-KR" sz="2800" spc="-300" dirty="0">
                <a:latin typeface="+mn-ea"/>
              </a:rPr>
              <a:t>, </a:t>
            </a:r>
            <a:r>
              <a:rPr lang="ko-KR" altLang="en-US" sz="2800" spc="-300" dirty="0">
                <a:latin typeface="+mn-ea"/>
              </a:rPr>
              <a:t>대립가설 기각</a:t>
            </a:r>
            <a:endParaRPr lang="en-US" altLang="ko-KR" sz="2800" spc="-3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spc="-300" dirty="0">
                <a:latin typeface="+mn-ea"/>
              </a:rPr>
              <a:t>유의확률 </a:t>
            </a:r>
            <a:r>
              <a:rPr lang="en-US" altLang="ko-KR" sz="2800" spc="-300" dirty="0">
                <a:latin typeface="+mn-ea"/>
              </a:rPr>
              <a:t>(p-value) &lt; </a:t>
            </a:r>
            <a:r>
              <a:rPr lang="ko-KR" altLang="en-US" sz="2800" spc="-300" dirty="0">
                <a:latin typeface="+mn-ea"/>
              </a:rPr>
              <a:t>유의수준 ▶ 대립가설 채택</a:t>
            </a:r>
            <a:r>
              <a:rPr lang="en-US" altLang="ko-KR" sz="2800" spc="-300" dirty="0">
                <a:latin typeface="+mn-ea"/>
              </a:rPr>
              <a:t>, </a:t>
            </a:r>
            <a:r>
              <a:rPr lang="ko-KR" altLang="en-US" sz="2800" spc="-300" dirty="0" err="1">
                <a:latin typeface="+mn-ea"/>
              </a:rPr>
              <a:t>귀무가설</a:t>
            </a:r>
            <a:r>
              <a:rPr lang="ko-KR" altLang="en-US" sz="2800" spc="-300" dirty="0">
                <a:latin typeface="+mn-ea"/>
              </a:rPr>
              <a:t> 기각</a:t>
            </a:r>
            <a:endParaRPr lang="en-US" altLang="ko-KR" sz="28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222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이론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C08F37-3A6C-4BD6-94EB-598703759C66}"/>
              </a:ext>
            </a:extLst>
          </p:cNvPr>
          <p:cNvGrpSpPr/>
          <p:nvPr/>
        </p:nvGrpSpPr>
        <p:grpSpPr>
          <a:xfrm>
            <a:off x="680736" y="575582"/>
            <a:ext cx="9985370" cy="2061741"/>
            <a:chOff x="696277" y="815002"/>
            <a:chExt cx="9985370" cy="20617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342964-38C2-4DA9-954A-8F49825690CA}"/>
                </a:ext>
              </a:extLst>
            </p:cNvPr>
            <p:cNvSpPr txBox="1"/>
            <p:nvPr/>
          </p:nvSpPr>
          <p:spPr>
            <a:xfrm>
              <a:off x="696277" y="815002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</a:t>
              </a:r>
              <a:r>
                <a:rPr lang="ko-KR" altLang="en-US" sz="2400" spc="-300" dirty="0" err="1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일표본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E8F8C-8A8F-4D01-A960-1729CB664A9F}"/>
                </a:ext>
              </a:extLst>
            </p:cNvPr>
            <p:cNvSpPr txBox="1"/>
            <p:nvPr/>
          </p:nvSpPr>
          <p:spPr>
            <a:xfrm>
              <a:off x="952964" y="1245527"/>
              <a:ext cx="9728683" cy="16312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하나의 모집단에서 추출한 표본의 통계량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모집단의 </a:t>
              </a:r>
              <a:r>
                <a:rPr lang="ko-KR" altLang="en-US" spc="-150" dirty="0" err="1">
                  <a:latin typeface="+mn-ea"/>
                </a:rPr>
                <a:t>모수를</a:t>
              </a:r>
              <a:r>
                <a:rPr lang="ko-KR" altLang="en-US" spc="-150" dirty="0">
                  <a:latin typeface="+mn-ea"/>
                </a:rPr>
                <a:t> 추정하는 경우</a:t>
              </a:r>
              <a:endParaRPr lang="en-US" altLang="ko-KR" spc="-15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latin typeface="+mn-ea"/>
                </a:rPr>
                <a:t>* </a:t>
              </a:r>
              <a:r>
                <a:rPr lang="ko-KR" altLang="en-US" sz="1600" spc="-150" dirty="0">
                  <a:latin typeface="+mn-ea"/>
                </a:rPr>
                <a:t>모집단이란 관심이 되는 대상의 전체 집합을 이름</a:t>
              </a:r>
              <a:br>
                <a:rPr lang="en-US" altLang="ko-KR" sz="1600" spc="-150" dirty="0">
                  <a:latin typeface="+mn-ea"/>
                </a:rPr>
              </a:br>
              <a:r>
                <a:rPr lang="en-US" altLang="ko-KR" sz="1600" spc="-150" dirty="0">
                  <a:latin typeface="+mn-ea"/>
                </a:rPr>
                <a:t>* </a:t>
              </a:r>
              <a:r>
                <a:rPr lang="ko-KR" altLang="en-US" sz="1600" spc="-150" dirty="0" err="1">
                  <a:latin typeface="+mn-ea"/>
                </a:rPr>
                <a:t>모수는</a:t>
              </a:r>
              <a:r>
                <a:rPr lang="ko-KR" altLang="en-US" sz="1600" spc="-150" dirty="0">
                  <a:latin typeface="+mn-ea"/>
                </a:rPr>
                <a:t> 모집단의 특성을 나타내는 값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F08C66-9213-4F48-9255-B662448C4328}"/>
              </a:ext>
            </a:extLst>
          </p:cNvPr>
          <p:cNvGrpSpPr/>
          <p:nvPr/>
        </p:nvGrpSpPr>
        <p:grpSpPr>
          <a:xfrm>
            <a:off x="680736" y="3021384"/>
            <a:ext cx="9985369" cy="1362732"/>
            <a:chOff x="696277" y="4102529"/>
            <a:chExt cx="9985369" cy="13627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2ABFC7-A8E4-439A-AF2C-C34C23919F10}"/>
                </a:ext>
              </a:extLst>
            </p:cNvPr>
            <p:cNvSpPr txBox="1"/>
            <p:nvPr/>
          </p:nvSpPr>
          <p:spPr>
            <a:xfrm>
              <a:off x="696277" y="4102529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</a:t>
              </a:r>
              <a:r>
                <a:rPr lang="ko-KR" altLang="en-US" sz="2400" spc="-300" dirty="0" err="1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대응이표본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121A2-3D9D-4185-B80F-027029F0F8E7}"/>
                </a:ext>
              </a:extLst>
            </p:cNvPr>
            <p:cNvSpPr txBox="1"/>
            <p:nvPr/>
          </p:nvSpPr>
          <p:spPr>
            <a:xfrm>
              <a:off x="952963" y="4576556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하나의 모집단에서 표본을 추출하여 데이터를 관측하고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같은 표본에서 다시 데이터를 관측하는 경우</a:t>
              </a:r>
              <a:endParaRPr lang="en-US" altLang="ko-KR" spc="-150" dirty="0"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CB0593-2099-4884-AACD-5B99E203B3C9}"/>
              </a:ext>
            </a:extLst>
          </p:cNvPr>
          <p:cNvGrpSpPr/>
          <p:nvPr/>
        </p:nvGrpSpPr>
        <p:grpSpPr>
          <a:xfrm>
            <a:off x="680736" y="4786842"/>
            <a:ext cx="9985369" cy="1362732"/>
            <a:chOff x="696277" y="4102529"/>
            <a:chExt cx="9985369" cy="1362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94E68-ECDC-4502-A166-72E1EFC36FAD}"/>
                </a:ext>
              </a:extLst>
            </p:cNvPr>
            <p:cNvSpPr txBox="1"/>
            <p:nvPr/>
          </p:nvSpPr>
          <p:spPr>
            <a:xfrm>
              <a:off x="696277" y="4102529"/>
              <a:ext cx="44221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spc="-300" dirty="0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✔ </a:t>
              </a:r>
              <a:r>
                <a:rPr lang="ko-KR" altLang="en-US" sz="2400" spc="-300" dirty="0" err="1">
                  <a:latin typeface="AppleSDGothicNeoB00" panose="02000503000000000000" pitchFamily="2" charset="-128"/>
                  <a:ea typeface="AppleSDGothicNeoB00" panose="02000503000000000000" pitchFamily="2" charset="-128"/>
                </a:rPr>
                <a:t>독립이표본</a:t>
              </a:r>
              <a:endPara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926EA1-D68F-4FB6-B83D-927A28884F53}"/>
                </a:ext>
              </a:extLst>
            </p:cNvPr>
            <p:cNvSpPr txBox="1"/>
            <p:nvPr/>
          </p:nvSpPr>
          <p:spPr>
            <a:xfrm>
              <a:off x="952963" y="4576556"/>
              <a:ext cx="9728683" cy="88870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독립된 두 모집단에서 각각 표본을 추출하여 데이터를 관측하고</a:t>
              </a:r>
              <a:endParaRPr lang="en-US" altLang="ko-KR" spc="-150" dirty="0"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pc="-150" dirty="0">
                  <a:latin typeface="+mn-ea"/>
                </a:rPr>
                <a:t>두 모집단의 차이를 검정하는 경우</a:t>
              </a:r>
              <a:endParaRPr lang="en-US" altLang="ko-KR" spc="-1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667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이론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04FCE-3C6D-460A-AC2A-F65CB34CD29D}"/>
              </a:ext>
            </a:extLst>
          </p:cNvPr>
          <p:cNvSpPr txBox="1"/>
          <p:nvPr/>
        </p:nvSpPr>
        <p:spPr>
          <a:xfrm>
            <a:off x="1231658" y="557530"/>
            <a:ext cx="9516560" cy="793600"/>
          </a:xfrm>
          <a:prstGeom prst="rect">
            <a:avLst/>
          </a:prstGeom>
          <a:solidFill>
            <a:schemeClr val="accent4"/>
          </a:solidFill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 err="1">
                <a:latin typeface="+mn-ea"/>
              </a:rPr>
              <a:t>t.test</a:t>
            </a:r>
            <a:r>
              <a:rPr lang="en-US" altLang="ko-KR" sz="3200" dirty="0">
                <a:latin typeface="+mn-ea"/>
              </a:rPr>
              <a:t>(x, y, mu, alternative, paired, </a:t>
            </a:r>
            <a:r>
              <a:rPr lang="en-US" altLang="ko-KR" sz="3200" dirty="0" err="1">
                <a:latin typeface="+mn-ea"/>
              </a:rPr>
              <a:t>var.eaqul</a:t>
            </a:r>
            <a:r>
              <a:rPr lang="en-US" altLang="ko-KR" sz="3200" dirty="0">
                <a:latin typeface="+mn-ea"/>
              </a:rPr>
              <a:t>, </a:t>
            </a:r>
            <a:r>
              <a:rPr lang="en-US" altLang="ko-KR" sz="3200" dirty="0" err="1">
                <a:latin typeface="+mn-ea"/>
              </a:rPr>
              <a:t>conf.level</a:t>
            </a:r>
            <a:r>
              <a:rPr lang="en-US" altLang="ko-KR" sz="3200" dirty="0">
                <a:latin typeface="+mn-ea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E7529-B14D-4672-A8F9-E0AE00E9DBC7}"/>
              </a:ext>
            </a:extLst>
          </p:cNvPr>
          <p:cNvSpPr txBox="1"/>
          <p:nvPr/>
        </p:nvSpPr>
        <p:spPr>
          <a:xfrm>
            <a:off x="1231658" y="1561825"/>
            <a:ext cx="9728683" cy="48827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R </a:t>
            </a:r>
            <a:r>
              <a:rPr lang="ko-KR" altLang="en-US" sz="1600" spc="-150" dirty="0">
                <a:latin typeface="+mn-ea"/>
              </a:rPr>
              <a:t>에서 </a:t>
            </a:r>
            <a:r>
              <a:rPr lang="en-US" altLang="ko-KR" sz="1600" spc="-150" dirty="0">
                <a:latin typeface="+mn-ea"/>
              </a:rPr>
              <a:t>t-</a:t>
            </a:r>
            <a:r>
              <a:rPr lang="ko-KR" altLang="en-US" sz="1600" spc="-150" dirty="0">
                <a:latin typeface="+mn-ea"/>
              </a:rPr>
              <a:t>검정을 할 때 쓰는 함수</a:t>
            </a:r>
            <a:endParaRPr lang="en-US" altLang="ko-KR" sz="1600" spc="-150" dirty="0">
              <a:latin typeface="+mn-ea"/>
            </a:endParaRP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x, y : </a:t>
            </a:r>
            <a:r>
              <a:rPr lang="ko-KR" altLang="en-US" sz="1600" spc="-150" dirty="0">
                <a:latin typeface="+mn-ea"/>
              </a:rPr>
              <a:t>데이터</a:t>
            </a:r>
            <a:endParaRPr lang="en-US" altLang="ko-KR" sz="1600" spc="-150" dirty="0">
              <a:latin typeface="+mn-ea"/>
            </a:endParaRP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mu</a:t>
            </a: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+mn-ea"/>
              </a:rPr>
              <a:t>일표본</a:t>
            </a:r>
            <a:r>
              <a:rPr lang="ko-KR" altLang="en-US" sz="1600" spc="-150" dirty="0">
                <a:latin typeface="+mn-ea"/>
              </a:rPr>
              <a:t> 검정을 수행하는 경우 </a:t>
            </a:r>
            <a:r>
              <a:rPr lang="en-US" altLang="ko-KR" sz="1600" spc="-150" dirty="0">
                <a:latin typeface="+mn-ea"/>
              </a:rPr>
              <a:t>-&gt; </a:t>
            </a:r>
            <a:r>
              <a:rPr lang="ko-KR" altLang="en-US" sz="1600" spc="-150" dirty="0">
                <a:latin typeface="+mn-ea"/>
              </a:rPr>
              <a:t>가정하고 있는 평균의 값</a:t>
            </a:r>
            <a:endParaRPr lang="en-US" altLang="ko-KR" sz="1600" spc="-150" dirty="0">
              <a:latin typeface="+mn-ea"/>
            </a:endParaRP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+mn-ea"/>
              </a:rPr>
              <a:t>이표본</a:t>
            </a:r>
            <a:r>
              <a:rPr lang="ko-KR" altLang="en-US" sz="1600" spc="-150" dirty="0">
                <a:latin typeface="+mn-ea"/>
              </a:rPr>
              <a:t> 검정을 수행하는 경우 </a:t>
            </a:r>
            <a:r>
              <a:rPr lang="en-US" altLang="ko-KR" sz="1600" spc="-150" dirty="0">
                <a:latin typeface="+mn-ea"/>
              </a:rPr>
              <a:t>-&gt; </a:t>
            </a:r>
            <a:r>
              <a:rPr lang="ko-KR" altLang="en-US" sz="1600" spc="-150" dirty="0">
                <a:latin typeface="+mn-ea"/>
              </a:rPr>
              <a:t>평균의 차이를 나타내는 숫자</a:t>
            </a:r>
            <a:endParaRPr lang="en-US" altLang="ko-KR" sz="1600" spc="-150" dirty="0">
              <a:latin typeface="+mn-ea"/>
            </a:endParaRP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alternative</a:t>
            </a: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</a:rPr>
              <a:t>양쪽 검정 </a:t>
            </a:r>
            <a:r>
              <a:rPr lang="en-US" altLang="ko-KR" sz="1600" spc="-150" dirty="0">
                <a:latin typeface="+mn-ea"/>
              </a:rPr>
              <a:t>-&gt; </a:t>
            </a:r>
            <a:r>
              <a:rPr lang="en-US" altLang="ko-KR" sz="1600" spc="-150" dirty="0" err="1">
                <a:latin typeface="+mn-ea"/>
              </a:rPr>
              <a:t>two.sided</a:t>
            </a:r>
            <a:endParaRPr lang="en-US" altLang="ko-KR" sz="1600" spc="-150" dirty="0">
              <a:latin typeface="+mn-ea"/>
            </a:endParaRP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</a:rPr>
              <a:t>단측 검정 </a:t>
            </a:r>
            <a:r>
              <a:rPr lang="en-US" altLang="ko-KR" sz="1600" spc="-150" dirty="0">
                <a:latin typeface="+mn-ea"/>
              </a:rPr>
              <a:t>-&gt; less or greater</a:t>
            </a: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paired</a:t>
            </a: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+mn-ea"/>
              </a:rPr>
              <a:t>대응이표본이면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-&gt; TRUE</a:t>
            </a:r>
          </a:p>
          <a:p>
            <a:pPr marL="742950" lvl="1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+mn-ea"/>
              </a:rPr>
              <a:t>독립이표본이면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en-US" altLang="ko-KR" sz="1600" spc="-150" dirty="0">
                <a:latin typeface="+mn-ea"/>
              </a:rPr>
              <a:t>-&gt; FALSE</a:t>
            </a: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 err="1">
                <a:latin typeface="+mn-ea"/>
              </a:rPr>
              <a:t>var.equal</a:t>
            </a:r>
            <a:r>
              <a:rPr lang="en-US" altLang="ko-KR" sz="1600" spc="-150" dirty="0">
                <a:latin typeface="+mn-ea"/>
              </a:rPr>
              <a:t> : </a:t>
            </a:r>
            <a:r>
              <a:rPr lang="ko-KR" altLang="en-US" sz="1600" spc="-150" dirty="0">
                <a:latin typeface="+mn-ea"/>
              </a:rPr>
              <a:t>표본의 두 정규분포의 </a:t>
            </a:r>
            <a:r>
              <a:rPr lang="ko-KR" altLang="en-US" sz="1600" spc="-150" dirty="0" err="1">
                <a:latin typeface="+mn-ea"/>
              </a:rPr>
              <a:t>분산값이</a:t>
            </a:r>
            <a:r>
              <a:rPr lang="ko-KR" altLang="en-US" sz="1600" spc="-150" dirty="0">
                <a:latin typeface="+mn-ea"/>
              </a:rPr>
              <a:t> 같은 경우와 같지 않은 경우에 사용하는 검정 통계량이 다르기 때문에 </a:t>
            </a:r>
            <a:r>
              <a:rPr lang="ko-KR" altLang="en-US" sz="1600" spc="-150" dirty="0" err="1">
                <a:latin typeface="+mn-ea"/>
              </a:rPr>
              <a:t>분산값이</a:t>
            </a:r>
            <a:r>
              <a:rPr lang="ko-KR" altLang="en-US" sz="1600" spc="-150" dirty="0">
                <a:latin typeface="+mn-ea"/>
              </a:rPr>
              <a:t> </a:t>
            </a:r>
            <a:r>
              <a:rPr lang="ko-KR" altLang="en-US" sz="1600" spc="-150" dirty="0" err="1">
                <a:latin typeface="+mn-ea"/>
              </a:rPr>
              <a:t>같은지</a:t>
            </a:r>
            <a:r>
              <a:rPr lang="ko-KR" altLang="en-US" sz="1600" spc="-150" dirty="0">
                <a:latin typeface="+mn-ea"/>
              </a:rPr>
              <a:t> 여부를 지정해줘야 한다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en-US" altLang="ko-KR" sz="1600" spc="-150" dirty="0" err="1">
                <a:latin typeface="+mn-ea"/>
              </a:rPr>
              <a:t>defaul</a:t>
            </a:r>
            <a:r>
              <a:rPr lang="ko-KR" altLang="en-US" sz="1600" spc="-150" dirty="0">
                <a:latin typeface="+mn-ea"/>
              </a:rPr>
              <a:t>는 </a:t>
            </a:r>
            <a:r>
              <a:rPr lang="en-US" altLang="ko-KR" sz="1600" spc="-150" dirty="0">
                <a:latin typeface="+mn-ea"/>
              </a:rPr>
              <a:t>TRUE</a:t>
            </a: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 err="1">
                <a:latin typeface="+mn-ea"/>
              </a:rPr>
              <a:t>conf.level</a:t>
            </a:r>
            <a:r>
              <a:rPr lang="en-US" altLang="ko-KR" sz="1600" spc="-150" dirty="0">
                <a:latin typeface="+mn-ea"/>
              </a:rPr>
              <a:t> : </a:t>
            </a:r>
            <a:r>
              <a:rPr lang="ko-KR" altLang="en-US" sz="1600" spc="-150" dirty="0">
                <a:latin typeface="+mn-ea"/>
              </a:rPr>
              <a:t>신뢰구간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en-US" altLang="ko-KR" sz="1600" spc="-150" dirty="0" err="1">
                <a:latin typeface="+mn-ea"/>
              </a:rPr>
              <a:t>defaul</a:t>
            </a:r>
            <a:r>
              <a:rPr lang="ko-KR" altLang="en-US" sz="1600" spc="-150" dirty="0">
                <a:latin typeface="+mn-ea"/>
              </a:rPr>
              <a:t>는 </a:t>
            </a:r>
            <a:r>
              <a:rPr lang="en-US" altLang="ko-KR" sz="1600" spc="-150" dirty="0">
                <a:latin typeface="+mn-ea"/>
              </a:rPr>
              <a:t>0.95 (</a:t>
            </a:r>
            <a:r>
              <a:rPr lang="ko-KR" altLang="en-US" sz="1600" spc="-150" dirty="0">
                <a:latin typeface="+mn-ea"/>
              </a:rPr>
              <a:t>유의수준은 </a:t>
            </a:r>
            <a:r>
              <a:rPr lang="en-US" altLang="ko-KR" sz="1600" spc="-150" dirty="0">
                <a:latin typeface="+mn-ea"/>
              </a:rPr>
              <a:t>0.05</a:t>
            </a:r>
            <a:r>
              <a:rPr lang="ko-KR" altLang="en-US" sz="1600" spc="-150" dirty="0">
                <a:latin typeface="+mn-ea"/>
              </a:rPr>
              <a:t>가 됨</a:t>
            </a:r>
            <a:r>
              <a:rPr lang="en-US" altLang="ko-KR" sz="1600" spc="-150" dirty="0">
                <a:latin typeface="+mn-ea"/>
              </a:rPr>
              <a:t>.)</a:t>
            </a:r>
          </a:p>
          <a:p>
            <a:pPr marL="285750" indent="-285750">
              <a:lnSpc>
                <a:spcPts val="2520"/>
              </a:lnSpc>
              <a:buFont typeface="Wingdings" panose="05000000000000000000" pitchFamily="2" charset="2"/>
              <a:buChar char="§"/>
            </a:pPr>
            <a:endParaRPr lang="en-US" altLang="ko-KR" sz="16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869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t-</a:t>
            </a:r>
            <a:r>
              <a:rPr lang="ko-KR" altLang="en-US" sz="1400" dirty="0"/>
              <a:t>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17810" y="536116"/>
            <a:ext cx="44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</a:t>
            </a:r>
            <a:r>
              <a:rPr lang="ko-KR" altLang="en-US" spc="-1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일표본</a:t>
            </a:r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검증</a:t>
            </a:r>
            <a:endParaRPr lang="en-US" altLang="ko-KR" spc="-15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911658" y="1065509"/>
            <a:ext cx="637915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성인 여성 감기 환자의 자연 치유 기간이 평균 </a:t>
            </a:r>
            <a:r>
              <a:rPr lang="en-US" altLang="ko-KR" spc="-150" dirty="0">
                <a:latin typeface="+mn-ea"/>
              </a:rPr>
              <a:t>7</a:t>
            </a:r>
            <a:r>
              <a:rPr lang="ko-KR" altLang="en-US" spc="-150" dirty="0">
                <a:latin typeface="+mn-ea"/>
              </a:rPr>
              <a:t>일이라고 가정할 때</a:t>
            </a:r>
            <a:r>
              <a:rPr lang="en-US" altLang="ko-KR" spc="-150" dirty="0">
                <a:latin typeface="+mn-ea"/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A </a:t>
            </a:r>
            <a:r>
              <a:rPr lang="ko-KR" altLang="en-US" spc="-150" dirty="0">
                <a:latin typeface="+mn-ea"/>
              </a:rPr>
              <a:t>병원에서 치료한 환자들의 치유 기간이 </a:t>
            </a:r>
            <a:r>
              <a:rPr lang="en-US" altLang="ko-KR" spc="-150" dirty="0">
                <a:latin typeface="+mn-ea"/>
              </a:rPr>
              <a:t>7</a:t>
            </a:r>
            <a:r>
              <a:rPr lang="ko-KR" altLang="en-US" spc="-150" dirty="0">
                <a:latin typeface="+mn-ea"/>
              </a:rPr>
              <a:t>일보다 작은 지 검정 확인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C9A8-7388-4D45-B3BA-0491668C3442}"/>
              </a:ext>
            </a:extLst>
          </p:cNvPr>
          <p:cNvSpPr txBox="1"/>
          <p:nvPr/>
        </p:nvSpPr>
        <p:spPr>
          <a:xfrm>
            <a:off x="911658" y="1805695"/>
            <a:ext cx="87919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</a:t>
            </a:r>
            <a:r>
              <a:rPr lang="en-US" altLang="ko-KR" spc="-150" dirty="0">
                <a:latin typeface="+mn-ea"/>
              </a:rPr>
              <a:t>-&gt; A </a:t>
            </a:r>
            <a:r>
              <a:rPr lang="ko-KR" altLang="en-US" spc="-150" dirty="0">
                <a:latin typeface="+mn-ea"/>
              </a:rPr>
              <a:t>병원에서 치료를 받은 성인여성 감기환자 모집단의 평균 치유 기간은 </a:t>
            </a:r>
            <a:r>
              <a:rPr lang="en-US" altLang="ko-KR" spc="-150" dirty="0">
                <a:latin typeface="+mn-ea"/>
              </a:rPr>
              <a:t>7</a:t>
            </a:r>
            <a:r>
              <a:rPr lang="ko-KR" altLang="en-US" spc="-150" dirty="0">
                <a:latin typeface="+mn-ea"/>
              </a:rPr>
              <a:t>일보다 짧다</a:t>
            </a:r>
            <a:r>
              <a:rPr lang="en-US" altLang="ko-KR" spc="-150" dirty="0">
                <a:latin typeface="+mn-ea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+mn-ea"/>
              </a:rPr>
              <a:t>일표본</a:t>
            </a:r>
            <a:r>
              <a:rPr lang="ko-KR" altLang="en-US" spc="-150" dirty="0">
                <a:latin typeface="+mn-ea"/>
              </a:rPr>
              <a:t> </a:t>
            </a:r>
            <a:r>
              <a:rPr lang="ko-KR" altLang="en-US" spc="-150" dirty="0" err="1">
                <a:latin typeface="+mn-ea"/>
              </a:rPr>
              <a:t>단측검정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B924D-6CE9-4197-8659-EFE626E14D67}"/>
              </a:ext>
            </a:extLst>
          </p:cNvPr>
          <p:cNvSpPr txBox="1"/>
          <p:nvPr/>
        </p:nvSpPr>
        <p:spPr>
          <a:xfrm>
            <a:off x="911658" y="2731875"/>
            <a:ext cx="1029382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3.5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3.5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C5E4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t.test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altenative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less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234BC7-170A-4A39-8762-366C35CC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58" y="4208059"/>
            <a:ext cx="5424157" cy="1922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7FAFE-9099-4C42-A4B3-6480259BC1D0}"/>
              </a:ext>
            </a:extLst>
          </p:cNvPr>
          <p:cNvSpPr txBox="1"/>
          <p:nvPr/>
        </p:nvSpPr>
        <p:spPr>
          <a:xfrm>
            <a:off x="6803467" y="4141378"/>
            <a:ext cx="4402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p-value</a:t>
            </a:r>
            <a:r>
              <a:rPr lang="ko-KR" altLang="en-US" spc="-150" dirty="0">
                <a:latin typeface="+mn-ea"/>
              </a:rPr>
              <a:t>가 </a:t>
            </a:r>
            <a:r>
              <a:rPr lang="en-US" altLang="ko-KR" spc="-150" dirty="0">
                <a:latin typeface="+mn-ea"/>
              </a:rPr>
              <a:t>0.05 </a:t>
            </a:r>
            <a:r>
              <a:rPr lang="ko-KR" altLang="en-US" spc="-150" dirty="0">
                <a:latin typeface="+mn-ea"/>
              </a:rPr>
              <a:t>보다 작으므로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채택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542A9C-4BB1-4019-A17A-5FC9E2FEBB07}"/>
              </a:ext>
            </a:extLst>
          </p:cNvPr>
          <p:cNvSpPr/>
          <p:nvPr/>
        </p:nvSpPr>
        <p:spPr>
          <a:xfrm>
            <a:off x="3084394" y="4208059"/>
            <a:ext cx="1965278" cy="336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6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t-</a:t>
            </a:r>
            <a:r>
              <a:rPr lang="ko-KR" altLang="en-US" sz="1400" dirty="0"/>
              <a:t>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54037" y="276808"/>
            <a:ext cx="44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</a:t>
            </a:r>
            <a:r>
              <a:rPr lang="ko-KR" altLang="en-US" spc="-1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대응이표본</a:t>
            </a:r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검증</a:t>
            </a:r>
            <a:endParaRPr lang="en-US" altLang="ko-KR" spc="-15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747884" y="853889"/>
            <a:ext cx="81777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한 집단의 몸무게를 측정한 후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다이어트 약을 복용한 후 </a:t>
            </a:r>
            <a:r>
              <a:rPr lang="en-US" altLang="ko-KR" spc="-150" dirty="0">
                <a:latin typeface="+mn-ea"/>
              </a:rPr>
              <a:t>5</a:t>
            </a:r>
            <a:r>
              <a:rPr lang="ko-KR" altLang="en-US" spc="-150" dirty="0">
                <a:latin typeface="+mn-ea"/>
              </a:rPr>
              <a:t>개월 뒤 몸무게를 다시 측정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같은 집단에서 시점을 달리하여 두 번 표본을 추출하여 비교한다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C9A8-7388-4D45-B3BA-0491668C3442}"/>
              </a:ext>
            </a:extLst>
          </p:cNvPr>
          <p:cNvSpPr txBox="1"/>
          <p:nvPr/>
        </p:nvSpPr>
        <p:spPr>
          <a:xfrm>
            <a:off x="747885" y="1546387"/>
            <a:ext cx="87919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</a:t>
            </a:r>
            <a:r>
              <a:rPr lang="en-US" altLang="ko-KR" spc="-150" dirty="0">
                <a:latin typeface="+mn-ea"/>
              </a:rPr>
              <a:t>-&gt; </a:t>
            </a:r>
            <a:r>
              <a:rPr lang="ko-KR" altLang="en-US" spc="-150" dirty="0">
                <a:latin typeface="+mn-ea"/>
              </a:rPr>
              <a:t>다이어트 약 복용 후 체중이 감소되었다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+mn-ea"/>
              </a:rPr>
              <a:t>이표본</a:t>
            </a:r>
            <a:r>
              <a:rPr lang="ko-KR" altLang="en-US" spc="-150" dirty="0">
                <a:latin typeface="+mn-ea"/>
              </a:rPr>
              <a:t> </a:t>
            </a:r>
            <a:r>
              <a:rPr lang="ko-KR" altLang="en-US" spc="-150" dirty="0" err="1">
                <a:latin typeface="+mn-ea"/>
              </a:rPr>
              <a:t>단측검정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B924D-6CE9-4197-8659-EFE626E14D67}"/>
              </a:ext>
            </a:extLst>
          </p:cNvPr>
          <p:cNvSpPr txBox="1"/>
          <p:nvPr/>
        </p:nvSpPr>
        <p:spPr>
          <a:xfrm>
            <a:off x="847997" y="2361617"/>
            <a:ext cx="1051151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68.12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56.94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57.36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54.64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64.33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48.49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68.72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56.19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61.6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58.75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67.31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58.39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58.08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65.67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54.5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59.14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55.61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60.21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62.91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ko-KR" sz="14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다이어트약 복용 </a:t>
            </a:r>
            <a:r>
              <a:rPr lang="en-US" altLang="ko-KR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개월 후 몸무게</a:t>
            </a:r>
            <a:endParaRPr lang="ko-KR" altLang="en-US" sz="14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65.90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54.79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57.82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54.64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64.84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47.34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67.87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54.58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60.65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58.79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65.71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48.81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57.0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56.52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64.13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53.94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57.22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55.32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61.61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63.22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rgbClr val="D6DEEB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t.test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paired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var.equal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alternative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greater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7403242-5FAC-44D6-B85B-2553DA18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7" y="4613599"/>
            <a:ext cx="6321723" cy="1600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49E59-1EA9-4ADE-BF58-7260480F1836}"/>
              </a:ext>
            </a:extLst>
          </p:cNvPr>
          <p:cNvSpPr txBox="1"/>
          <p:nvPr/>
        </p:nvSpPr>
        <p:spPr>
          <a:xfrm>
            <a:off x="7338777" y="4615594"/>
            <a:ext cx="4402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p-value</a:t>
            </a:r>
            <a:r>
              <a:rPr lang="ko-KR" altLang="en-US" spc="-150" dirty="0">
                <a:latin typeface="+mn-ea"/>
              </a:rPr>
              <a:t>가 </a:t>
            </a:r>
            <a:r>
              <a:rPr lang="en-US" altLang="ko-KR" spc="-150" dirty="0">
                <a:latin typeface="+mn-ea"/>
              </a:rPr>
              <a:t>0.05 </a:t>
            </a:r>
            <a:r>
              <a:rPr lang="ko-KR" altLang="en-US" spc="-150" dirty="0">
                <a:latin typeface="+mn-ea"/>
              </a:rPr>
              <a:t>보다 작으므로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채택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1F71CE-EC11-4164-81E2-FB4B6589D35F}"/>
              </a:ext>
            </a:extLst>
          </p:cNvPr>
          <p:cNvSpPr/>
          <p:nvPr/>
        </p:nvSpPr>
        <p:spPr>
          <a:xfrm>
            <a:off x="2825086" y="4617088"/>
            <a:ext cx="1746913" cy="226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8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R </a:t>
            </a: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프로그래밍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기본 문법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통계 기반 데이터분석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t-</a:t>
            </a:r>
            <a:r>
              <a:rPr lang="ko-KR" altLang="en-US" sz="1400" dirty="0"/>
              <a:t>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54037" y="276808"/>
            <a:ext cx="44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</a:t>
            </a:r>
            <a:r>
              <a:rPr lang="ko-KR" altLang="en-US" spc="-15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독립이표본</a:t>
            </a:r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검증</a:t>
            </a:r>
            <a:endParaRPr lang="en-US" altLang="ko-KR" spc="-15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747884" y="853889"/>
            <a:ext cx="81777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서울지역 </a:t>
            </a:r>
            <a:r>
              <a:rPr lang="en-US" altLang="ko-KR" spc="-150" dirty="0">
                <a:latin typeface="+mn-ea"/>
              </a:rPr>
              <a:t>12</a:t>
            </a:r>
            <a:r>
              <a:rPr lang="ko-KR" altLang="en-US" spc="-150" dirty="0">
                <a:latin typeface="+mn-ea"/>
              </a:rPr>
              <a:t>세 남학생들의 몸무게와 부산지역 </a:t>
            </a:r>
            <a:r>
              <a:rPr lang="en-US" altLang="ko-KR" spc="-150" dirty="0">
                <a:latin typeface="+mn-ea"/>
              </a:rPr>
              <a:t>12</a:t>
            </a:r>
            <a:r>
              <a:rPr lang="ko-KR" altLang="en-US" spc="-150" dirty="0">
                <a:latin typeface="+mn-ea"/>
              </a:rPr>
              <a:t>세 남학생 들의 몸무게를 측정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두 집단의 몸무게 차이가 있는지 검정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C9A8-7388-4D45-B3BA-0491668C3442}"/>
              </a:ext>
            </a:extLst>
          </p:cNvPr>
          <p:cNvSpPr txBox="1"/>
          <p:nvPr/>
        </p:nvSpPr>
        <p:spPr>
          <a:xfrm>
            <a:off x="747885" y="1546387"/>
            <a:ext cx="87919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</a:t>
            </a:r>
            <a:r>
              <a:rPr lang="en-US" altLang="ko-KR" spc="-150" dirty="0">
                <a:latin typeface="+mn-ea"/>
              </a:rPr>
              <a:t>-&gt; </a:t>
            </a:r>
            <a:r>
              <a:rPr lang="ko-KR" altLang="en-US" spc="-150" dirty="0">
                <a:latin typeface="+mn-ea"/>
              </a:rPr>
              <a:t>두 집단 간 몸무게 차이가 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+mn-ea"/>
              </a:rPr>
              <a:t>이표본</a:t>
            </a:r>
            <a:r>
              <a:rPr lang="ko-KR" altLang="en-US" spc="-150" dirty="0">
                <a:latin typeface="+mn-ea"/>
              </a:rPr>
              <a:t> 양측검정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B924D-6CE9-4197-8659-EFE626E14D67}"/>
              </a:ext>
            </a:extLst>
          </p:cNvPr>
          <p:cNvSpPr txBox="1"/>
          <p:nvPr/>
        </p:nvSpPr>
        <p:spPr>
          <a:xfrm>
            <a:off x="847997" y="2361617"/>
            <a:ext cx="1051151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서울 지역의 남학생의 몸무게 데이터</a:t>
            </a:r>
            <a:endParaRPr lang="ko-KR" altLang="en-US" sz="14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Seoul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43.12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43.49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40.19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46.6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43.39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33.08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34.14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35.21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37.91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부산 지역의 남학생의 몸무게 데이터 </a:t>
            </a:r>
            <a:endParaRPr lang="ko-KR" altLang="en-US" sz="14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Busan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41.74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43.25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56.03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51.3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44.26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32.19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39.72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40.45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38.1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rgbClr val="D6DEEB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t.test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Seoul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Busan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paired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var.eqaul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alternative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two.sided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49E59-1EA9-4ADE-BF58-7260480F1836}"/>
              </a:ext>
            </a:extLst>
          </p:cNvPr>
          <p:cNvSpPr txBox="1"/>
          <p:nvPr/>
        </p:nvSpPr>
        <p:spPr>
          <a:xfrm>
            <a:off x="7089342" y="4940473"/>
            <a:ext cx="4402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p-value</a:t>
            </a:r>
            <a:r>
              <a:rPr lang="ko-KR" altLang="en-US" spc="-150" dirty="0">
                <a:latin typeface="+mn-ea"/>
              </a:rPr>
              <a:t>가 </a:t>
            </a:r>
            <a:r>
              <a:rPr lang="en-US" altLang="ko-KR" spc="-150" dirty="0">
                <a:latin typeface="+mn-ea"/>
              </a:rPr>
              <a:t>0.05 </a:t>
            </a:r>
            <a:r>
              <a:rPr lang="ko-KR" altLang="en-US" spc="-150" dirty="0">
                <a:latin typeface="+mn-ea"/>
              </a:rPr>
              <a:t>보다 작으므로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기각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+mn-ea"/>
              </a:rPr>
              <a:t>귀무가설</a:t>
            </a:r>
            <a:r>
              <a:rPr lang="ko-KR" altLang="en-US" spc="-150" dirty="0">
                <a:latin typeface="+mn-ea"/>
              </a:rPr>
              <a:t> 채택</a:t>
            </a:r>
            <a:endParaRPr lang="en-US" altLang="ko-KR" spc="-150" dirty="0">
              <a:latin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B2716F-E78F-4DFC-9A59-1474AF95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7" y="4940473"/>
            <a:ext cx="5933410" cy="14957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1F71CE-EC11-4164-81E2-FB4B6589D35F}"/>
              </a:ext>
            </a:extLst>
          </p:cNvPr>
          <p:cNvSpPr/>
          <p:nvPr/>
        </p:nvSpPr>
        <p:spPr>
          <a:xfrm>
            <a:off x="3029245" y="4940473"/>
            <a:ext cx="1746913" cy="226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4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통계 기반 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선형회귀모델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354037" y="276808"/>
            <a:ext cx="442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✔단순선형회귀모델</a:t>
            </a:r>
            <a:endParaRPr lang="en-US" altLang="ko-KR" spc="-15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747884" y="992388"/>
            <a:ext cx="932416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Orange </a:t>
            </a:r>
            <a:r>
              <a:rPr lang="ko-KR" altLang="en-US" spc="-150" dirty="0">
                <a:latin typeface="+mn-ea"/>
              </a:rPr>
              <a:t>데이터는 각 나무의 종류 </a:t>
            </a:r>
            <a:r>
              <a:rPr lang="en-US" altLang="ko-KR" spc="-150" dirty="0">
                <a:latin typeface="+mn-ea"/>
              </a:rPr>
              <a:t>(Tree)</a:t>
            </a:r>
            <a:r>
              <a:rPr lang="ko-KR" altLang="en-US" spc="-150" dirty="0">
                <a:latin typeface="+mn-ea"/>
              </a:rPr>
              <a:t>와 나무 나이</a:t>
            </a:r>
            <a:r>
              <a:rPr lang="en-US" altLang="ko-KR" spc="-150" dirty="0">
                <a:latin typeface="+mn-ea"/>
              </a:rPr>
              <a:t>(age), </a:t>
            </a:r>
            <a:r>
              <a:rPr lang="ko-KR" altLang="en-US" spc="-150" dirty="0">
                <a:latin typeface="+mn-ea"/>
              </a:rPr>
              <a:t>나무 둘레</a:t>
            </a:r>
            <a:r>
              <a:rPr lang="en-US" altLang="ko-KR" spc="-150" dirty="0">
                <a:latin typeface="+mn-ea"/>
              </a:rPr>
              <a:t>(circumference)</a:t>
            </a:r>
            <a:r>
              <a:rPr lang="ko-KR" altLang="en-US" spc="-150" dirty="0">
                <a:latin typeface="+mn-ea"/>
              </a:rPr>
              <a:t> 변수의 데이터가 존재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9C9A8-7388-4D45-B3BA-0491668C3442}"/>
              </a:ext>
            </a:extLst>
          </p:cNvPr>
          <p:cNvSpPr txBox="1"/>
          <p:nvPr/>
        </p:nvSpPr>
        <p:spPr>
          <a:xfrm>
            <a:off x="783124" y="1387749"/>
            <a:ext cx="87919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+mn-ea"/>
              </a:rPr>
              <a:t>lm</a:t>
            </a:r>
            <a:r>
              <a:rPr lang="en-US" altLang="ko-KR" spc="-150" dirty="0">
                <a:latin typeface="+mn-ea"/>
              </a:rPr>
              <a:t>()</a:t>
            </a:r>
            <a:r>
              <a:rPr lang="ko-KR" altLang="en-US" spc="-150" dirty="0">
                <a:latin typeface="+mn-ea"/>
              </a:rPr>
              <a:t> 함수로 단순선형회귀모델 생성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B924D-6CE9-4197-8659-EFE626E14D67}"/>
              </a:ext>
            </a:extLst>
          </p:cNvPr>
          <p:cNvSpPr txBox="1"/>
          <p:nvPr/>
        </p:nvSpPr>
        <p:spPr>
          <a:xfrm>
            <a:off x="847997" y="2361617"/>
            <a:ext cx="10511518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서울 지역의 남학생의 몸무게 데이터</a:t>
            </a:r>
            <a:endParaRPr lang="ko-KR" altLang="en-US" sz="14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Seoul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43.12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43.49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40.19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46.6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43.39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33.08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34.14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35.21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37.91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4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부산 지역의 남학생의 몸무게 데이터 </a:t>
            </a:r>
            <a:endParaRPr lang="ko-KR" altLang="en-US" sz="14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Busan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ko-KR" altLang="en-US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41.74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42.35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40.62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28.64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49.64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40.94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43.25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56.03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43.77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51.3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44.26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42.6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32.19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39.72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49.2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33.03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40.45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36.03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38.1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rgbClr val="D6DEEB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t.test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Seoul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Busan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paired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var.eqaul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alternative</a:t>
            </a:r>
            <a:r>
              <a:rPr lang="en-US" altLang="ko-KR" sz="14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two.sided</a:t>
            </a:r>
            <a:r>
              <a:rPr lang="en-US" altLang="ko-KR" sz="14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49E59-1EA9-4ADE-BF58-7260480F1836}"/>
              </a:ext>
            </a:extLst>
          </p:cNvPr>
          <p:cNvSpPr txBox="1"/>
          <p:nvPr/>
        </p:nvSpPr>
        <p:spPr>
          <a:xfrm>
            <a:off x="7089342" y="4940473"/>
            <a:ext cx="44020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p-value</a:t>
            </a:r>
            <a:r>
              <a:rPr lang="ko-KR" altLang="en-US" spc="-150" dirty="0">
                <a:latin typeface="+mn-ea"/>
              </a:rPr>
              <a:t>가 </a:t>
            </a:r>
            <a:r>
              <a:rPr lang="en-US" altLang="ko-KR" spc="-150" dirty="0">
                <a:latin typeface="+mn-ea"/>
              </a:rPr>
              <a:t>0.05 </a:t>
            </a:r>
            <a:r>
              <a:rPr lang="ko-KR" altLang="en-US" spc="-150" dirty="0">
                <a:latin typeface="+mn-ea"/>
              </a:rPr>
              <a:t>보다 작으므로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+mn-ea"/>
              </a:rPr>
              <a:t>대립가설 기각</a:t>
            </a:r>
            <a:endParaRPr lang="en-US" altLang="ko-KR" spc="-15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+mn-ea"/>
              </a:rPr>
              <a:t>귀무가설</a:t>
            </a:r>
            <a:r>
              <a:rPr lang="ko-KR" altLang="en-US" spc="-150" dirty="0">
                <a:latin typeface="+mn-ea"/>
              </a:rPr>
              <a:t> 채택</a:t>
            </a:r>
            <a:endParaRPr lang="en-US" altLang="ko-KR" spc="-150" dirty="0">
              <a:latin typeface="+mn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B2716F-E78F-4DFC-9A59-1474AF95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7" y="4940473"/>
            <a:ext cx="5933410" cy="14957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1F71CE-EC11-4164-81E2-FB4B6589D35F}"/>
              </a:ext>
            </a:extLst>
          </p:cNvPr>
          <p:cNvSpPr/>
          <p:nvPr/>
        </p:nvSpPr>
        <p:spPr>
          <a:xfrm>
            <a:off x="3029245" y="4940473"/>
            <a:ext cx="1746913" cy="226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85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400" spc="0" dirty="0">
                <a:ln w="3175">
                  <a:solidFill>
                    <a:schemeClr val="tx1"/>
                  </a:solidFill>
                </a:ln>
              </a:rPr>
              <a:t>R </a:t>
            </a:r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프로그래밍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개요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1B913-02D3-44B5-AB6E-44FF8C8AF232}"/>
              </a:ext>
            </a:extLst>
          </p:cNvPr>
          <p:cNvGrpSpPr/>
          <p:nvPr/>
        </p:nvGrpSpPr>
        <p:grpSpPr>
          <a:xfrm>
            <a:off x="1395085" y="2149339"/>
            <a:ext cx="9401830" cy="2888225"/>
            <a:chOff x="1650670" y="2090057"/>
            <a:chExt cx="9401830" cy="288822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301DF08-4714-4208-9F15-6A6F0B1D2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50670" y="2090057"/>
              <a:ext cx="0" cy="2821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616CC-4173-4E04-8C71-BEE05255F261}"/>
                </a:ext>
              </a:extLst>
            </p:cNvPr>
            <p:cNvSpPr txBox="1"/>
            <p:nvPr/>
          </p:nvSpPr>
          <p:spPr>
            <a:xfrm>
              <a:off x="1795716" y="2557411"/>
              <a:ext cx="9256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pc="-150" dirty="0">
                  <a:latin typeface="+mn-ea"/>
                </a:rPr>
                <a:t>:  </a:t>
              </a:r>
              <a:r>
                <a:rPr lang="ko-KR" altLang="en-US" spc="-150" dirty="0">
                  <a:latin typeface="+mn-ea"/>
                </a:rPr>
                <a:t>통계 및 그래프 작업을 위한 인터프리터 프로그래밍 언어</a:t>
              </a:r>
              <a:endParaRPr lang="en-US" altLang="ko-KR" spc="-15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3F3128-E364-4C3D-A407-6FA43B796964}"/>
                </a:ext>
              </a:extLst>
            </p:cNvPr>
            <p:cNvSpPr txBox="1"/>
            <p:nvPr/>
          </p:nvSpPr>
          <p:spPr>
            <a:xfrm>
              <a:off x="1816926" y="3777953"/>
              <a:ext cx="880702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pc="-150" dirty="0"/>
                <a:t>1993</a:t>
              </a:r>
              <a:r>
                <a:rPr lang="ko-KR" altLang="en-US" spc="-150" dirty="0"/>
                <a:t>년 뉴질랜드 위치 오클랜드 대학교에서 개발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 err="1"/>
                <a:t>파이썬과</a:t>
              </a:r>
              <a:r>
                <a:rPr lang="ko-KR" altLang="en-US" spc="-150" dirty="0"/>
                <a:t> 같은 인터프리터 언어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통계학자들이 만들어낸 언어</a:t>
              </a:r>
              <a:endParaRPr lang="en-US" altLang="ko-KR" spc="-15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pc="-150" dirty="0"/>
                <a:t>모든 통계 기법이 패키지 형태로 구현되어 있음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1111576" y="1379898"/>
            <a:ext cx="92567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spc="-150" dirty="0">
                <a:latin typeface="+mn-ea"/>
              </a:rPr>
              <a:t>R </a:t>
            </a:r>
            <a:r>
              <a:rPr lang="ko-KR" altLang="en-US" sz="4400" spc="-150" dirty="0">
                <a:latin typeface="+mn-ea"/>
              </a:rPr>
              <a:t>프로그래밍</a:t>
            </a:r>
            <a:endParaRPr lang="en-US" altLang="ko-KR" sz="44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704264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변수 할당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E8F8C-8A8F-4D01-A960-1729CB664A9F}"/>
              </a:ext>
            </a:extLst>
          </p:cNvPr>
          <p:cNvSpPr txBox="1"/>
          <p:nvPr/>
        </p:nvSpPr>
        <p:spPr>
          <a:xfrm>
            <a:off x="893656" y="3081274"/>
            <a:ext cx="10404687" cy="25506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변수 할당</a:t>
            </a:r>
            <a:endParaRPr lang="en-US" altLang="ko-KR" spc="-15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데이터 타입</a:t>
            </a:r>
            <a:endParaRPr lang="en-US" altLang="ko-KR" spc="-15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숫자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문자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논리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 err="1">
                <a:latin typeface="+mn-ea"/>
              </a:rPr>
              <a:t>팩터</a:t>
            </a:r>
            <a:r>
              <a:rPr lang="ko-KR" altLang="en-US" spc="-150" dirty="0">
                <a:latin typeface="+mn-ea"/>
              </a:rPr>
              <a:t> 타입이 존재</a:t>
            </a:r>
            <a:endParaRPr lang="en-US" altLang="ko-KR" spc="-15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 err="1">
                <a:latin typeface="+mn-ea"/>
              </a:rPr>
              <a:t>팩터</a:t>
            </a:r>
            <a:r>
              <a:rPr lang="ko-KR" altLang="en-US" spc="-150" dirty="0">
                <a:latin typeface="+mn-ea"/>
              </a:rPr>
              <a:t> </a:t>
            </a:r>
            <a:r>
              <a:rPr lang="en-US" altLang="ko-KR" spc="-150" dirty="0">
                <a:latin typeface="+mn-ea"/>
              </a:rPr>
              <a:t>(factor)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명목형</a:t>
            </a:r>
            <a:r>
              <a:rPr lang="en-US" altLang="ko-KR" spc="-150" dirty="0">
                <a:latin typeface="+mn-ea"/>
              </a:rPr>
              <a:t>: </a:t>
            </a:r>
            <a:r>
              <a:rPr lang="ko-KR" altLang="en-US" spc="-150" dirty="0">
                <a:latin typeface="+mn-ea"/>
              </a:rPr>
              <a:t>크고 작음을 비교할 수 없음</a:t>
            </a:r>
            <a:r>
              <a:rPr lang="en-US" altLang="ko-KR" spc="-150" dirty="0">
                <a:latin typeface="+mn-ea"/>
              </a:rPr>
              <a:t>. ex) </a:t>
            </a:r>
            <a:r>
              <a:rPr lang="ko-KR" altLang="en-US" spc="-150" dirty="0">
                <a:latin typeface="+mn-ea"/>
              </a:rPr>
              <a:t>도시 이름</a:t>
            </a:r>
            <a:endParaRPr lang="en-US" altLang="ko-KR" spc="-15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pc="-150" dirty="0">
                <a:latin typeface="+mn-ea"/>
              </a:rPr>
              <a:t>순서형</a:t>
            </a:r>
            <a:r>
              <a:rPr lang="en-US" altLang="ko-KR" spc="-150" dirty="0">
                <a:latin typeface="+mn-ea"/>
              </a:rPr>
              <a:t>: </a:t>
            </a:r>
            <a:r>
              <a:rPr lang="ko-KR" altLang="en-US" spc="-150" dirty="0">
                <a:latin typeface="+mn-ea"/>
              </a:rPr>
              <a:t>크고 작음을 비교할 수 있음</a:t>
            </a:r>
            <a:r>
              <a:rPr lang="en-US" altLang="ko-KR" spc="-150" dirty="0">
                <a:latin typeface="+mn-ea"/>
              </a:rPr>
              <a:t>. ex) </a:t>
            </a:r>
            <a:r>
              <a:rPr lang="ko-KR" altLang="en-US" spc="-150" dirty="0">
                <a:latin typeface="+mn-ea"/>
              </a:rPr>
              <a:t>옷 사이즈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893656" y="1659007"/>
            <a:ext cx="6107372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&lt;- 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할당 연산자</a:t>
            </a:r>
            <a:endParaRPr lang="ko-KR" altLang="en-US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age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데이터 타입 확인</a:t>
            </a:r>
            <a:endParaRPr lang="ko-KR" altLang="en-US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704264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</a:t>
            </a:r>
            <a:r>
              <a:rPr lang="ko-KR" altLang="en-US" sz="2400" spc="-300" dirty="0" err="1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팩터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(factor)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599081" y="1869702"/>
            <a:ext cx="470192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Dec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Apr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Jan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Mar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4D0276-C228-4883-9A33-EAC8CDE1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1" y="3286110"/>
            <a:ext cx="4723590" cy="1633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E7ED7-C80C-417A-BF34-B7FEFA836304}"/>
              </a:ext>
            </a:extLst>
          </p:cNvPr>
          <p:cNvSpPr txBox="1"/>
          <p:nvPr/>
        </p:nvSpPr>
        <p:spPr>
          <a:xfrm>
            <a:off x="5801424" y="1869066"/>
            <a:ext cx="5681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month_levels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Jan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Feb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Mar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Apr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May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Jun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Jul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Aug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Oct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Nov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Dec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factor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levels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month_levels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y1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y1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B82420-0D92-49F2-9158-AEE68B34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424" y="4207464"/>
            <a:ext cx="3341955" cy="8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0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벡터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53922" y="1132724"/>
            <a:ext cx="6579641" cy="1050919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357328-6E1D-4053-870A-29EE98D8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22" y="2598582"/>
            <a:ext cx="4674938" cy="830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CC3A7-00EA-4D8D-94CB-4C37D61855BD}"/>
              </a:ext>
            </a:extLst>
          </p:cNvPr>
          <p:cNvSpPr txBox="1"/>
          <p:nvPr/>
        </p:nvSpPr>
        <p:spPr>
          <a:xfrm>
            <a:off x="952749" y="3832566"/>
            <a:ext cx="4068454" cy="1050919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999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4DF1DA7-D088-43C2-9505-EC75031F8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48" y="5287052"/>
            <a:ext cx="3375428" cy="843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6364C4-D505-4B7E-8786-59972CFEABA4}"/>
              </a:ext>
            </a:extLst>
          </p:cNvPr>
          <p:cNvSpPr txBox="1"/>
          <p:nvPr/>
        </p:nvSpPr>
        <p:spPr>
          <a:xfrm>
            <a:off x="5777552" y="3813151"/>
            <a:ext cx="4068454" cy="1050919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1010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student_age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4889BD-1418-4374-A98B-62742500E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06" y="5280343"/>
            <a:ext cx="5353219" cy="8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행렬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53922" y="1132724"/>
            <a:ext cx="6579641" cy="1323873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nrow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ncol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x1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CD6B6BE4-C380-47DC-A7A4-E40BFFEB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22" y="2812184"/>
            <a:ext cx="3868185" cy="1022837"/>
          </a:xfrm>
          <a:prstGeom prst="rect">
            <a:avLst/>
          </a:prstGeom>
        </p:spPr>
      </p:pic>
      <p:pic>
        <p:nvPicPr>
          <p:cNvPr id="9" name="그림 8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5DE54FAB-0FE7-40FA-BA80-241F3192B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22" y="4035520"/>
            <a:ext cx="4323584" cy="2095389"/>
          </a:xfrm>
          <a:prstGeom prst="rect">
            <a:avLst/>
          </a:prstGeom>
        </p:spPr>
      </p:pic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28509F40-921D-4628-9085-A583FA774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39437"/>
              </p:ext>
            </p:extLst>
          </p:nvPr>
        </p:nvGraphicFramePr>
        <p:xfrm>
          <a:off x="6914496" y="4506960"/>
          <a:ext cx="3886552" cy="1218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1638">
                  <a:extLst>
                    <a:ext uri="{9D8B030D-6E8A-4147-A177-3AD203B41FA5}">
                      <a16:colId xmlns:a16="http://schemas.microsoft.com/office/drawing/2014/main" val="510160610"/>
                    </a:ext>
                  </a:extLst>
                </a:gridCol>
                <a:gridCol w="971638">
                  <a:extLst>
                    <a:ext uri="{9D8B030D-6E8A-4147-A177-3AD203B41FA5}">
                      <a16:colId xmlns:a16="http://schemas.microsoft.com/office/drawing/2014/main" val="840734119"/>
                    </a:ext>
                  </a:extLst>
                </a:gridCol>
                <a:gridCol w="971638">
                  <a:extLst>
                    <a:ext uri="{9D8B030D-6E8A-4147-A177-3AD203B41FA5}">
                      <a16:colId xmlns:a16="http://schemas.microsoft.com/office/drawing/2014/main" val="309756267"/>
                    </a:ext>
                  </a:extLst>
                </a:gridCol>
                <a:gridCol w="971638">
                  <a:extLst>
                    <a:ext uri="{9D8B030D-6E8A-4147-A177-3AD203B41FA5}">
                      <a16:colId xmlns:a16="http://schemas.microsoft.com/office/drawing/2014/main" val="2883254395"/>
                    </a:ext>
                  </a:extLst>
                </a:gridCol>
              </a:tblGrid>
              <a:tr h="60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1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3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5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2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610404"/>
                  </a:ext>
                </a:extLst>
              </a:tr>
              <a:tr h="609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2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4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1</a:t>
                      </a:r>
                      <a:endParaRPr lang="ko-KR" alt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/>
                        <a:t>3</a:t>
                      </a:r>
                      <a:endParaRPr lang="ko-KR" alt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20387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38C3401-48EF-4C19-9992-C034C6FD1FB9}"/>
              </a:ext>
            </a:extLst>
          </p:cNvPr>
          <p:cNvSpPr txBox="1"/>
          <p:nvPr/>
        </p:nvSpPr>
        <p:spPr>
          <a:xfrm>
            <a:off x="6356445" y="4101327"/>
            <a:ext cx="176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 dirty="0"/>
              <a:t>2 X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7332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배열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53922" y="1132724"/>
            <a:ext cx="4422121" cy="1323873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arr3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 descr="텍스트, 검은색, 점수판이(가) 표시된 사진&#10;&#10;자동 생성된 설명">
            <a:extLst>
              <a:ext uri="{FF2B5EF4-FFF2-40B4-BE49-F238E27FC236}">
                <a16:creationId xmlns:a16="http://schemas.microsoft.com/office/drawing/2014/main" id="{9A41453A-D83F-409A-94F1-D3C196D4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22" y="2709762"/>
            <a:ext cx="2855751" cy="3015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E47F51-941E-48D2-944B-B1D4E06930C9}"/>
              </a:ext>
            </a:extLst>
          </p:cNvPr>
          <p:cNvSpPr txBox="1"/>
          <p:nvPr/>
        </p:nvSpPr>
        <p:spPr>
          <a:xfrm>
            <a:off x="6096000" y="1113613"/>
            <a:ext cx="4653033" cy="1323873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dim -&gt; 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차원 설정 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행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열이 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개</a:t>
            </a:r>
            <a:endParaRPr lang="en-US" altLang="ko-KR" b="0" dirty="0">
              <a:solidFill>
                <a:srgbClr val="C5E4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var1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arr1</a:t>
            </a:r>
            <a:endParaRPr lang="en-US" altLang="ko-KR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 descr="텍스트, 검은색, 시계이(가) 표시된 사진&#10;&#10;자동 생성된 설명">
            <a:extLst>
              <a:ext uri="{FF2B5EF4-FFF2-40B4-BE49-F238E27FC236}">
                <a16:creationId xmlns:a16="http://schemas.microsoft.com/office/drawing/2014/main" id="{1D6BE3DC-6A67-4E18-8829-4F038C23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92632"/>
            <a:ext cx="1918743" cy="36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0" dirty="0">
                <a:ln w="3175">
                  <a:solidFill>
                    <a:schemeClr val="tx1"/>
                  </a:solidFill>
                </a:ln>
              </a:rPr>
              <a:t>기본 문법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30909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기타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42964-38C2-4DA9-954A-8F49825690CA}"/>
              </a:ext>
            </a:extLst>
          </p:cNvPr>
          <p:cNvSpPr txBox="1"/>
          <p:nvPr/>
        </p:nvSpPr>
        <p:spPr>
          <a:xfrm>
            <a:off x="599081" y="513195"/>
            <a:ext cx="4422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✔ 리스트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: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키 </a:t>
            </a:r>
            <a:r>
              <a:rPr lang="en-US" altLang="ko-KR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– </a:t>
            </a:r>
            <a:r>
              <a:rPr lang="ko-KR" altLang="en-US" sz="2400" spc="-300" dirty="0">
                <a:latin typeface="AppleSDGothicNeoB00" panose="02000503000000000000" pitchFamily="2" charset="-128"/>
                <a:ea typeface="AppleSDGothicNeoB00" panose="02000503000000000000" pitchFamily="2" charset="-128"/>
              </a:rPr>
              <a:t>값 쌍 저장 </a:t>
            </a:r>
            <a:endParaRPr lang="en-US" altLang="ko-KR" sz="2400" spc="-300" dirty="0">
              <a:latin typeface="AppleSDGothicNeoB00" panose="02000503000000000000" pitchFamily="2" charset="-128"/>
              <a:ea typeface="AppleSDGothicNeoB00" panose="02000503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ED007-8289-4CDC-AA35-0CB62211A682}"/>
              </a:ext>
            </a:extLst>
          </p:cNvPr>
          <p:cNvSpPr txBox="1"/>
          <p:nvPr/>
        </p:nvSpPr>
        <p:spPr>
          <a:xfrm>
            <a:off x="921419" y="1146492"/>
            <a:ext cx="5762741" cy="3643991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02-1111-2222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01022223333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벡터</a:t>
            </a:r>
            <a:endParaRPr lang="ko-KR" altLang="en-US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nrow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행렬</a:t>
            </a:r>
            <a:endParaRPr lang="ko-KR" altLang="en-US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F78C6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)) </a:t>
            </a:r>
            <a:r>
              <a:rPr lang="en-US" altLang="ko-KR" sz="1600" b="0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  <a:latin typeface="Consolas" panose="020B0609020204030204" pitchFamily="49" charset="0"/>
              </a:rPr>
              <a:t>배열</a:t>
            </a:r>
            <a:endParaRPr lang="ko-KR" altLang="en-US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data.frame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rgbClr val="ECC48D"/>
                </a:solidFill>
                <a:latin typeface="Consolas" panose="020B0609020204030204" pitchFamily="49" charset="0"/>
              </a:rPr>
              <a:t>seoul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600" dirty="0" err="1">
                <a:solidFill>
                  <a:srgbClr val="ECC48D"/>
                </a:solidFill>
                <a:latin typeface="Consolas" panose="020B0609020204030204" pitchFamily="49" charset="0"/>
              </a:rPr>
              <a:t>busan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Lee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stringsAsFactors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solidFill>
                <a:srgbClr val="D6DEEB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list_data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D9F5DD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rgbClr val="ECC48D"/>
                </a:solidFill>
                <a:latin typeface="Consolas" panose="020B0609020204030204" pitchFamily="49" charset="0"/>
              </a:rPr>
              <a:t>Yeom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tel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v_data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score1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m_data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score2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a_data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Consolas" panose="020B0609020204030204" pitchFamily="49" charset="0"/>
              </a:rPr>
              <a:t>friends</a:t>
            </a:r>
            <a:r>
              <a:rPr lang="en-US" altLang="ko-KR" sz="1600" b="0" dirty="0">
                <a:solidFill>
                  <a:srgbClr val="C792E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d_data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list_data</a:t>
            </a:r>
            <a:endParaRPr lang="en-US" altLang="ko-KR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D5A8034-0992-41CE-9B51-C8D1016D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07" y="1146492"/>
            <a:ext cx="2531322" cy="52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91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6225</TotalTime>
  <Words>1603</Words>
  <Application>Microsoft Office PowerPoint</Application>
  <PresentationFormat>와이드스크린</PresentationFormat>
  <Paragraphs>243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HY견고딕</vt:lpstr>
      <vt:lpstr>맑은 고딕</vt:lpstr>
      <vt:lpstr>Arial</vt:lpstr>
      <vt:lpstr>Wingdings</vt:lpstr>
      <vt:lpstr>AppleSDGothicNeoM00</vt:lpstr>
      <vt:lpstr>Consolas</vt:lpstr>
      <vt:lpstr>AppleSDGothicNeoB00</vt:lpstr>
      <vt:lpstr>Office 테마</vt:lpstr>
      <vt:lpstr>SSL 세미나 R 프로그래밍</vt:lpstr>
      <vt:lpstr>INDEX</vt:lpstr>
      <vt:lpstr>R 프로그래밍</vt:lpstr>
      <vt:lpstr>기본 문법</vt:lpstr>
      <vt:lpstr>기본 문법</vt:lpstr>
      <vt:lpstr>기본 문법</vt:lpstr>
      <vt:lpstr>기본 문법</vt:lpstr>
      <vt:lpstr>기본 문법</vt:lpstr>
      <vt:lpstr>기본 문법</vt:lpstr>
      <vt:lpstr>기본 문법</vt:lpstr>
      <vt:lpstr>기본 문법</vt:lpstr>
      <vt:lpstr>기본 문법</vt:lpstr>
      <vt:lpstr>통계 기반 데이터 분석</vt:lpstr>
      <vt:lpstr>통계 기반 데이터 분석</vt:lpstr>
      <vt:lpstr>통계 기반 데이터 분석</vt:lpstr>
      <vt:lpstr>통계 기반 데이터 분석</vt:lpstr>
      <vt:lpstr>통계 기반 데이터 분석</vt:lpstr>
      <vt:lpstr>통계 기반 데이터 분석</vt:lpstr>
      <vt:lpstr>통계 기반 데이터 분석</vt:lpstr>
      <vt:lpstr>통계 기반 데이터 분석</vt:lpstr>
      <vt:lpstr>통계 기반 데이터 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bigdata01114</cp:lastModifiedBy>
  <cp:revision>401</cp:revision>
  <cp:lastPrinted>2020-01-14T04:42:14Z</cp:lastPrinted>
  <dcterms:created xsi:type="dcterms:W3CDTF">2020-01-13T07:29:28Z</dcterms:created>
  <dcterms:modified xsi:type="dcterms:W3CDTF">2021-08-04T09:18:42Z</dcterms:modified>
</cp:coreProperties>
</file>